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7" r:id="rId4"/>
    <p:sldId id="258" r:id="rId5"/>
    <p:sldId id="259" r:id="rId6"/>
    <p:sldId id="260" r:id="rId7"/>
    <p:sldId id="261" r:id="rId8"/>
    <p:sldId id="278" r:id="rId9"/>
    <p:sldId id="266" r:id="rId10"/>
    <p:sldId id="279" r:id="rId11"/>
    <p:sldId id="265" r:id="rId12"/>
    <p:sldId id="281" r:id="rId13"/>
    <p:sldId id="264" r:id="rId14"/>
    <p:sldId id="268" r:id="rId15"/>
    <p:sldId id="280" r:id="rId16"/>
    <p:sldId id="269" r:id="rId17"/>
    <p:sldId id="262" r:id="rId18"/>
    <p:sldId id="271" r:id="rId19"/>
    <p:sldId id="272" r:id="rId20"/>
    <p:sldId id="273" r:id="rId21"/>
    <p:sldId id="274" r:id="rId22"/>
    <p:sldId id="276" r:id="rId23"/>
    <p:sldId id="275" r:id="rId24"/>
    <p:sldId id="282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8D071-56C3-4C9E-9D13-C07E377FBB8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59A88-3B63-464E-B7BD-F1441B52D7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7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</a:t>
            </a:r>
            <a:r>
              <a:rPr lang="fr-FR" baseline="0" dirty="0" smtClean="0"/>
              <a:t> processus créer un processus fils en suspend, le système mappe en mémoire l’exécutable mais ne démarre pas le thread principal.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59A88-3B63-464E-B7BD-F1441B52D7E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63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processus malveillant libère la mémoire </a:t>
            </a:r>
            <a:r>
              <a:rPr lang="fr-FR" smtClean="0"/>
              <a:t>du processus</a:t>
            </a:r>
            <a:r>
              <a:rPr lang="fr-FR" baseline="0" smtClean="0"/>
              <a:t> 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59A88-3B63-464E-B7BD-F1441B52D7E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25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59A88-3B63-464E-B7BD-F1441B52D7E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836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VAD  : Virtual </a:t>
            </a:r>
            <a:r>
              <a:rPr lang="fr-FR" dirty="0" err="1" smtClean="0"/>
              <a:t>Adress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Descriptor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59A88-3B63-464E-B7BD-F1441B52D7E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60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33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286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740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963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25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665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58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82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44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09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64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14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77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97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04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5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9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E5D75A3-D887-4B1B-B8F1-BEB4C6742279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E98ED1-AE3E-4E40-AE1C-1859B75B73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729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ocation_(computing)" TargetMode="External"/><Relationship Id="rId2" Type="http://schemas.openxmlformats.org/officeDocument/2006/relationships/hyperlink" Target="https://dfrws.org/sites/default/files/session-files/paper-the_vad_tree_-_a_process-eye_view_of_physical_memory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eamCTF-PRIME/RunPE" TargetMode="External"/><Relationship Id="rId5" Type="http://schemas.openxmlformats.org/officeDocument/2006/relationships/hyperlink" Target="https://cysinfo.com/detecting-deceptive-hollowing-techniques/" TargetMode="External"/><Relationship Id="rId4" Type="http://schemas.openxmlformats.org/officeDocument/2006/relationships/hyperlink" Target="https://msdn.microsoft.com/fr-fr/library/windows/desktop/ff818516(v=vs.85).aspx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Hollowing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RunPE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860741" y="6243134"/>
            <a:ext cx="164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Tomtombinary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308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PROCESS_INFORMATION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5490" t="33909" r="9581" b="36054"/>
          <a:stretch/>
        </p:blipFill>
        <p:spPr>
          <a:xfrm>
            <a:off x="914826" y="2438399"/>
            <a:ext cx="10966614" cy="28523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84311" y="3493827"/>
            <a:ext cx="1763856" cy="250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374710" y="5418161"/>
            <a:ext cx="912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manipule un processus via son </a:t>
            </a:r>
            <a:r>
              <a:rPr lang="fr-FR" dirty="0" err="1" smtClean="0"/>
              <a:t>handle</a:t>
            </a:r>
            <a:r>
              <a:rPr lang="fr-FR" dirty="0"/>
              <a:t> </a:t>
            </a:r>
            <a:r>
              <a:rPr lang="fr-FR" dirty="0" smtClean="0"/>
              <a:t>(ci-dessus en rouge)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01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CREATE_SUSPENDED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41813" t="31296" r="41267" b="60093"/>
          <a:stretch/>
        </p:blipFill>
        <p:spPr>
          <a:xfrm>
            <a:off x="1321214" y="3695105"/>
            <a:ext cx="10344906" cy="173035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47775" y="2438399"/>
            <a:ext cx="1032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thread principal est en pause sur </a:t>
            </a:r>
            <a:r>
              <a:rPr lang="fr-FR" dirty="0" err="1" smtClean="0"/>
              <a:t>RtlUserThreadStart</a:t>
            </a:r>
            <a:r>
              <a:rPr lang="fr-FR" dirty="0" smtClean="0"/>
              <a:t>, </a:t>
            </a:r>
            <a:endParaRPr lang="fr-FR" dirty="0"/>
          </a:p>
          <a:p>
            <a:r>
              <a:rPr lang="fr-FR" dirty="0" smtClean="0"/>
              <a:t>- EAX contient l’adresse de l’entry point</a:t>
            </a:r>
          </a:p>
          <a:p>
            <a:r>
              <a:rPr lang="fr-FR" dirty="0" smtClean="0"/>
              <a:t>- EBX contient l’adresse du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Block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953491" y="5644342"/>
            <a:ext cx="878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peut récupérer l’état des registres d’un thread via la fonction </a:t>
            </a:r>
            <a:r>
              <a:rPr lang="fr-FR" b="1" dirty="0" smtClean="0"/>
              <a:t>Wow64GetThreadContext</a:t>
            </a:r>
            <a:r>
              <a:rPr lang="fr-FR" dirty="0" smtClean="0"/>
              <a:t>.</a:t>
            </a:r>
            <a:endParaRPr lang="fr-FR" b="1" dirty="0"/>
          </a:p>
          <a:p>
            <a:r>
              <a:rPr lang="fr-FR" dirty="0" smtClean="0"/>
              <a:t>On peut lire la mémoire du processus via la fonction </a:t>
            </a:r>
            <a:r>
              <a:rPr lang="fr-FR" b="1" dirty="0" err="1" smtClean="0"/>
              <a:t>ReadProcessMemory</a:t>
            </a:r>
            <a:r>
              <a:rPr lang="fr-F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50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156648"/>
          </a:xfrm>
        </p:spPr>
        <p:txBody>
          <a:bodyPr/>
          <a:lstStyle/>
          <a:p>
            <a:r>
              <a:rPr lang="fr-FR" dirty="0" smtClean="0"/>
              <a:t>PEB :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Block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1084" t="14692" r="45350" b="27845"/>
          <a:stretch/>
        </p:blipFill>
        <p:spPr>
          <a:xfrm>
            <a:off x="4061883" y="1842449"/>
            <a:ext cx="4863567" cy="468118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708477" y="6523633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Extrait de  Windows </a:t>
            </a:r>
            <a:r>
              <a:rPr lang="fr-FR" dirty="0" err="1" smtClean="0"/>
              <a:t>Internals</a:t>
            </a:r>
            <a:r>
              <a:rPr lang="fr-FR" dirty="0" smtClean="0"/>
              <a:t> 6, p 360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834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PEB :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Block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41844" t="41851" r="41958" b="35093"/>
          <a:stretch/>
        </p:blipFill>
        <p:spPr>
          <a:xfrm>
            <a:off x="5511877" y="2165300"/>
            <a:ext cx="6574007" cy="30754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11877" y="4244454"/>
            <a:ext cx="3946022" cy="163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484311" y="2165300"/>
            <a:ext cx="3739713" cy="2340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PEB lives in the user-mode address space of the process it describes. It contains information</a:t>
            </a:r>
          </a:p>
          <a:p>
            <a:r>
              <a:rPr lang="en-US" i="1" dirty="0"/>
              <a:t>needed by the image loader, the heap manager, and other Windows components that need to access</a:t>
            </a:r>
          </a:p>
          <a:p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from</a:t>
            </a:r>
            <a:r>
              <a:rPr lang="fr-FR" i="1" dirty="0"/>
              <a:t> user mode</a:t>
            </a:r>
            <a:r>
              <a:rPr lang="fr-FR" i="1" dirty="0" smtClean="0"/>
              <a:t>. (</a:t>
            </a:r>
            <a:r>
              <a:rPr lang="fr-FR" i="1" dirty="0" err="1" smtClean="0"/>
              <a:t>Cf</a:t>
            </a:r>
            <a:r>
              <a:rPr lang="fr-FR" i="1" dirty="0" smtClean="0"/>
              <a:t> Windows </a:t>
            </a:r>
            <a:r>
              <a:rPr lang="fr-FR" i="1" dirty="0" err="1" smtClean="0"/>
              <a:t>Internals</a:t>
            </a:r>
            <a:r>
              <a:rPr lang="fr-FR" i="1" dirty="0" smtClean="0"/>
              <a:t>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1255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Libérer la mémoire du processus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0444" t="24673" r="62149" b="50717"/>
          <a:stretch/>
        </p:blipFill>
        <p:spPr>
          <a:xfrm>
            <a:off x="1514599" y="1911465"/>
            <a:ext cx="9958136" cy="293885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204695" y="4850322"/>
            <a:ext cx="857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On récupère l’adresse de la fonction user-land correspondante :</a:t>
            </a:r>
          </a:p>
          <a:p>
            <a:pPr algn="ctr"/>
            <a:r>
              <a:rPr lang="fr-FR" dirty="0" err="1" smtClean="0"/>
              <a:t>GetProcAddress</a:t>
            </a:r>
            <a:r>
              <a:rPr lang="fr-FR" dirty="0" smtClean="0"/>
              <a:t>(</a:t>
            </a:r>
            <a:r>
              <a:rPr lang="fr-FR" dirty="0" err="1" smtClean="0"/>
              <a:t>LoadLibraryA</a:t>
            </a:r>
            <a:r>
              <a:rPr lang="fr-FR" dirty="0" smtClean="0"/>
              <a:t>(« ntdll.dll »), «  </a:t>
            </a:r>
            <a:r>
              <a:rPr lang="fr-FR" dirty="0" err="1" smtClean="0"/>
              <a:t>NtUnmapViewOfSection</a:t>
            </a:r>
            <a:r>
              <a:rPr lang="fr-FR" dirty="0" smtClean="0"/>
              <a:t> »)</a:t>
            </a:r>
          </a:p>
        </p:txBody>
      </p:sp>
    </p:spTree>
    <p:extLst>
      <p:ext uri="{BB962C8B-B14F-4D97-AF65-F5344CB8AC3E}">
        <p14:creationId xmlns:p14="http://schemas.microsoft.com/office/powerpoint/2010/main" val="33384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157558" y="1943097"/>
            <a:ext cx="2762250" cy="4914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4259265" cy="1752599"/>
          </a:xfrm>
        </p:spPr>
        <p:txBody>
          <a:bodyPr/>
          <a:lstStyle/>
          <a:p>
            <a:r>
              <a:rPr lang="fr-FR" dirty="0" smtClean="0"/>
              <a:t>PE Format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3878" b="61852"/>
          <a:stretch/>
        </p:blipFill>
        <p:spPr>
          <a:xfrm>
            <a:off x="1314930" y="2047874"/>
            <a:ext cx="4428646" cy="2492675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7332588" y="2789517"/>
            <a:ext cx="2495550" cy="836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.</a:t>
            </a:r>
            <a:r>
              <a:rPr lang="fr-FR" dirty="0" err="1" smtClean="0"/>
              <a:t>text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7332588" y="4113483"/>
            <a:ext cx="2495550" cy="766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.</a:t>
            </a:r>
            <a:r>
              <a:rPr lang="fr-FR" dirty="0" err="1" smtClean="0"/>
              <a:t>rdata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7332588" y="5504789"/>
            <a:ext cx="2495550" cy="681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040456" y="173569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ImageBaseAddress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0003168" y="2641636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+ 0x1000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015313" y="3948699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+ 0xe000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9952187" y="532012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+0x13000</a:t>
            </a:r>
            <a:endParaRPr lang="fr-FR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5505450" y="2814678"/>
            <a:ext cx="1767607" cy="623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5529262" y="3695697"/>
            <a:ext cx="1743795" cy="394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5491162" y="3952869"/>
            <a:ext cx="1841426" cy="1551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743576" y="4890606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Etc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7332588" y="2016034"/>
            <a:ext cx="2495550" cy="34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headers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7157558" y="1551031"/>
            <a:ext cx="27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Processus HelloWorld.exe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314929" y="4544162"/>
            <a:ext cx="4428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peut allouer de la mémoire pour un processus via la fonction </a:t>
            </a:r>
            <a:r>
              <a:rPr lang="fr-FR" b="1" dirty="0" err="1" smtClean="0"/>
              <a:t>VirtualAllocEx</a:t>
            </a:r>
            <a:r>
              <a:rPr lang="fr-FR" b="1" dirty="0" smtClean="0"/>
              <a:t> </a:t>
            </a:r>
            <a:r>
              <a:rPr lang="fr-FR" dirty="0" smtClean="0"/>
              <a:t>.</a:t>
            </a:r>
          </a:p>
          <a:p>
            <a:r>
              <a:rPr lang="fr-FR" dirty="0" smtClean="0"/>
              <a:t>On peut écrire dans la mémoire dans un processus via la fonction </a:t>
            </a:r>
            <a:r>
              <a:rPr lang="fr-FR" b="1" dirty="0" err="1" smtClean="0"/>
              <a:t>WriteProcessMemory</a:t>
            </a:r>
            <a:r>
              <a:rPr lang="fr-FR" dirty="0" smtClean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2390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Reprendre l’exécution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484311" y="2111433"/>
            <a:ext cx="10018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L’entry point (contenu dans EAX) n’est pas même d’un exécutable à l’autre il faut donc le mettre à jour.</a:t>
            </a:r>
          </a:p>
          <a:p>
            <a:endParaRPr lang="fr-FR" dirty="0" smtClean="0"/>
          </a:p>
          <a:p>
            <a:r>
              <a:rPr lang="fr-FR" b="1" dirty="0" smtClean="0"/>
              <a:t>Wow64SetThreadContext</a:t>
            </a:r>
            <a:r>
              <a:rPr lang="fr-FR" dirty="0" smtClean="0"/>
              <a:t> permet de redéfinir les valeurs des registres pour un thread donné.</a:t>
            </a:r>
          </a:p>
          <a:p>
            <a:r>
              <a:rPr lang="fr-FR" b="1" dirty="0" err="1" smtClean="0"/>
              <a:t>ResumeThread</a:t>
            </a:r>
            <a:r>
              <a:rPr lang="fr-FR" b="1" dirty="0" smtClean="0"/>
              <a:t> </a:t>
            </a:r>
            <a:r>
              <a:rPr lang="fr-FR" dirty="0" smtClean="0"/>
              <a:t>permet de relâcher le thread.</a:t>
            </a:r>
            <a:endParaRPr lang="fr-FR" b="1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67529" b="54074"/>
          <a:stretch/>
        </p:blipFill>
        <p:spPr>
          <a:xfrm>
            <a:off x="4124677" y="3311762"/>
            <a:ext cx="7378347" cy="342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Création d’un processus en suspend : </a:t>
            </a:r>
            <a:r>
              <a:rPr lang="fr-FR" dirty="0" err="1" smtClean="0"/>
              <a:t>CreateProcess</a:t>
            </a:r>
            <a:endParaRPr lang="fr-FR" dirty="0"/>
          </a:p>
          <a:p>
            <a:r>
              <a:rPr lang="fr-FR" dirty="0" smtClean="0"/>
              <a:t>Récupérer l’adresse du PEB : Wow64GetThreadContext</a:t>
            </a:r>
          </a:p>
          <a:p>
            <a:r>
              <a:rPr lang="fr-FR" dirty="0" smtClean="0"/>
              <a:t>Lecture du PEB : </a:t>
            </a:r>
            <a:r>
              <a:rPr lang="fr-FR" dirty="0" err="1" smtClean="0"/>
              <a:t>ReadProcessMemory</a:t>
            </a:r>
            <a:endParaRPr lang="fr-FR" dirty="0" smtClean="0"/>
          </a:p>
          <a:p>
            <a:r>
              <a:rPr lang="fr-FR" dirty="0" smtClean="0"/>
              <a:t>Libérer la mémoire du processus : </a:t>
            </a:r>
            <a:r>
              <a:rPr lang="fr-FR" dirty="0" err="1" smtClean="0"/>
              <a:t>NtUnmapViewOfSection</a:t>
            </a:r>
            <a:endParaRPr lang="fr-FR" dirty="0" smtClean="0"/>
          </a:p>
          <a:p>
            <a:r>
              <a:rPr lang="fr-FR" dirty="0" smtClean="0"/>
              <a:t>Réallouer de la mémoire pour le processus : </a:t>
            </a:r>
            <a:r>
              <a:rPr lang="fr-FR" dirty="0" err="1" smtClean="0"/>
              <a:t>VirtualAllocEx</a:t>
            </a:r>
            <a:r>
              <a:rPr lang="fr-FR" dirty="0" smtClean="0"/>
              <a:t> </a:t>
            </a:r>
          </a:p>
          <a:p>
            <a:r>
              <a:rPr lang="fr-FR" dirty="0" smtClean="0"/>
              <a:t>Mappé l’exécutable malveillant : </a:t>
            </a:r>
            <a:r>
              <a:rPr lang="fr-FR" dirty="0" err="1" smtClean="0"/>
              <a:t>WriteProcessMemory</a:t>
            </a:r>
            <a:endParaRPr lang="fr-FR" dirty="0"/>
          </a:p>
          <a:p>
            <a:r>
              <a:rPr lang="fr-FR" dirty="0" smtClean="0"/>
              <a:t>Modifier l’entry point : Wow64SetThreadContext</a:t>
            </a:r>
          </a:p>
          <a:p>
            <a:r>
              <a:rPr lang="fr-FR" dirty="0" smtClean="0"/>
              <a:t>Reprendre l’exécution : </a:t>
            </a:r>
            <a:r>
              <a:rPr lang="fr-FR" dirty="0" err="1" smtClean="0"/>
              <a:t>ResumeThread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45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Volatility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57" t="78379" r="37267" b="3240"/>
          <a:stretch/>
        </p:blipFill>
        <p:spPr>
          <a:xfrm>
            <a:off x="957803" y="2108200"/>
            <a:ext cx="11071728" cy="1981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06701" y="3562351"/>
            <a:ext cx="32893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806700" y="3302000"/>
            <a:ext cx="2613025" cy="14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430978" y="4202670"/>
            <a:ext cx="412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Activité suspecte, cmd.exe fils de calc.exe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PEB &amp; VAD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530" t="58203" r="22286" b="896"/>
          <a:stretch/>
        </p:blipFill>
        <p:spPr>
          <a:xfrm>
            <a:off x="1064417" y="2640984"/>
            <a:ext cx="10858500" cy="3482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74479" y="3781424"/>
            <a:ext cx="2238375" cy="161925"/>
          </a:xfrm>
          <a:prstGeom prst="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8620125" y="5029200"/>
            <a:ext cx="314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C:\Windows\SysWOW64\calc.exe ???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48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15454"/>
          </a:xfrm>
        </p:spPr>
        <p:txBody>
          <a:bodyPr/>
          <a:lstStyle/>
          <a:p>
            <a:r>
              <a:rPr lang="fr-FR" dirty="0" smtClean="0"/>
              <a:t>Table des matières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74710" y="1756011"/>
            <a:ext cx="8978187" cy="4419601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Concept</a:t>
            </a:r>
          </a:p>
          <a:p>
            <a:r>
              <a:rPr lang="fr-FR" dirty="0" smtClean="0"/>
              <a:t>Détails</a:t>
            </a:r>
          </a:p>
          <a:p>
            <a:pPr lvl="1"/>
            <a:r>
              <a:rPr lang="fr-FR" dirty="0" smtClean="0"/>
              <a:t>Concept Windows</a:t>
            </a:r>
          </a:p>
          <a:p>
            <a:pPr lvl="1"/>
            <a:r>
              <a:rPr lang="fr-FR" dirty="0" smtClean="0"/>
              <a:t>Créer un processus en suspend</a:t>
            </a:r>
          </a:p>
          <a:p>
            <a:pPr lvl="2"/>
            <a:r>
              <a:rPr lang="fr-FR" dirty="0"/>
              <a:t>Structure </a:t>
            </a:r>
            <a:r>
              <a:rPr lang="fr-FR" dirty="0" smtClean="0"/>
              <a:t>PROCESS_INFORMATION</a:t>
            </a:r>
          </a:p>
          <a:p>
            <a:pPr lvl="2"/>
            <a:r>
              <a:rPr lang="fr-FR" dirty="0" smtClean="0"/>
              <a:t>CREATE_SUSPENDED</a:t>
            </a:r>
          </a:p>
          <a:p>
            <a:pPr lvl="1"/>
            <a:r>
              <a:rPr lang="fr-FR" dirty="0" smtClean="0"/>
              <a:t>PEB :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Block</a:t>
            </a:r>
          </a:p>
          <a:p>
            <a:pPr lvl="1"/>
            <a:r>
              <a:rPr lang="fr-FR" dirty="0" smtClean="0"/>
              <a:t>Libérer la mémoire d’un processus</a:t>
            </a:r>
          </a:p>
          <a:p>
            <a:pPr lvl="1"/>
            <a:r>
              <a:rPr lang="fr-FR" dirty="0"/>
              <a:t>PE </a:t>
            </a:r>
            <a:r>
              <a:rPr lang="fr-FR" dirty="0" smtClean="0"/>
              <a:t>Format</a:t>
            </a:r>
          </a:p>
          <a:p>
            <a:pPr lvl="1"/>
            <a:r>
              <a:rPr lang="fr-FR" dirty="0" smtClean="0"/>
              <a:t>Reprendre l’exécution</a:t>
            </a:r>
          </a:p>
          <a:p>
            <a:r>
              <a:rPr lang="fr-FR" dirty="0" smtClean="0"/>
              <a:t>Résumé</a:t>
            </a:r>
          </a:p>
        </p:txBody>
      </p:sp>
    </p:spTree>
    <p:extLst>
      <p:ext uri="{BB962C8B-B14F-4D97-AF65-F5344CB8AC3E}">
        <p14:creationId xmlns:p14="http://schemas.microsoft.com/office/powerpoint/2010/main" val="65467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</a:t>
            </a:r>
            <a:r>
              <a:rPr lang="fr-FR" dirty="0" err="1" smtClean="0"/>
              <a:t>alfind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31" t="38218" r="23820" b="47017"/>
          <a:stretch/>
        </p:blipFill>
        <p:spPr>
          <a:xfrm>
            <a:off x="1011120" y="2108201"/>
            <a:ext cx="10965094" cy="1295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51420" t="75644" r="13026" b="17097"/>
          <a:stretch/>
        </p:blipFill>
        <p:spPr>
          <a:xfrm>
            <a:off x="1011120" y="3675464"/>
            <a:ext cx="11128068" cy="7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 désassemblage ?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1858" t="33333" r="80433" b="45556"/>
          <a:stretch/>
        </p:blipFill>
        <p:spPr>
          <a:xfrm>
            <a:off x="4362888" y="2438399"/>
            <a:ext cx="4261557" cy="38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Patch </a:t>
            </a:r>
            <a:r>
              <a:rPr lang="fr-FR" dirty="0" err="1"/>
              <a:t>I</a:t>
            </a:r>
            <a:r>
              <a:rPr lang="fr-FR" dirty="0" err="1" smtClean="0"/>
              <a:t>mageBase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" r="43362" b="51099"/>
          <a:stretch/>
        </p:blipFill>
        <p:spPr>
          <a:xfrm>
            <a:off x="2188079" y="2745711"/>
            <a:ext cx="8611173" cy="39624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51420" t="75644" r="13026" b="17097"/>
          <a:stretch/>
        </p:blipFill>
        <p:spPr>
          <a:xfrm>
            <a:off x="929632" y="1971014"/>
            <a:ext cx="11128068" cy="7467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33625" y="2438399"/>
            <a:ext cx="1447800" cy="27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781425" y="2717798"/>
            <a:ext cx="4667250" cy="354012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5500" t="20696" r="10664" b="19047"/>
          <a:stretch/>
        </p:blipFill>
        <p:spPr>
          <a:xfrm>
            <a:off x="74114" y="464457"/>
            <a:ext cx="1211788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Références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hlinkClick r:id="rId2"/>
              </a:rPr>
              <a:t>https://dfrws.org/sites/default/files/session-files/paper-the_vad_tree_-_</a:t>
            </a:r>
            <a:r>
              <a:rPr lang="fr-FR" dirty="0" smtClean="0">
                <a:hlinkClick r:id="rId2"/>
              </a:rPr>
              <a:t>a_process-eye_view_of_physical_memory.pdf</a:t>
            </a:r>
            <a:endParaRPr lang="fr-FR" dirty="0" smtClean="0"/>
          </a:p>
          <a:p>
            <a:r>
              <a:rPr lang="fr-FR" dirty="0">
                <a:hlinkClick r:id="rId3"/>
              </a:rPr>
              <a:t>https://en.wikipedia.org/wiki/Relocation_(computing</a:t>
            </a:r>
            <a:r>
              <a:rPr lang="fr-FR" dirty="0" smtClean="0">
                <a:hlinkClick r:id="rId3"/>
              </a:rPr>
              <a:t>)</a:t>
            </a:r>
            <a:endParaRPr lang="fr-FR" dirty="0" smtClean="0"/>
          </a:p>
          <a:p>
            <a:r>
              <a:rPr lang="fr-FR" dirty="0">
                <a:hlinkClick r:id="rId4"/>
              </a:rPr>
              <a:t>https://msdn.microsoft.com/fr-fr/library/windows/desktop/ff818516(v=vs.85).</a:t>
            </a:r>
            <a:r>
              <a:rPr lang="fr-FR" dirty="0" smtClean="0">
                <a:hlinkClick r:id="rId4"/>
              </a:rPr>
              <a:t>aspx</a:t>
            </a:r>
            <a:endParaRPr lang="fr-FR" dirty="0" smtClean="0"/>
          </a:p>
          <a:p>
            <a:r>
              <a:rPr lang="fr-FR" dirty="0">
                <a:hlinkClick r:id="rId5"/>
              </a:rPr>
              <a:t>https://cysinfo.com/detecting-deceptive-hollowing-techniques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r>
              <a:rPr lang="fr-FR" dirty="0">
                <a:hlinkClick r:id="rId6"/>
              </a:rPr>
              <a:t>https://</a:t>
            </a:r>
            <a:r>
              <a:rPr lang="fr-FR" dirty="0" smtClean="0">
                <a:hlinkClick r:id="rId6"/>
              </a:rPr>
              <a:t>github.com/TeamCTF-PRIME/RunPE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9569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fr-FR" dirty="0" smtClean="0"/>
          </a:p>
          <a:p>
            <a:r>
              <a:rPr lang="fr-FR" dirty="0" smtClean="0"/>
              <a:t>Technique pour cacher un processus malveillant dans un processus légitime</a:t>
            </a:r>
          </a:p>
          <a:p>
            <a:r>
              <a:rPr lang="fr-FR" dirty="0" smtClean="0"/>
              <a:t>Utilisé par de nombreux malwares/</a:t>
            </a:r>
            <a:r>
              <a:rPr lang="fr-FR" dirty="0" err="1" smtClean="0"/>
              <a:t>RATs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Duqu</a:t>
            </a:r>
            <a:endParaRPr lang="fr-FR" dirty="0"/>
          </a:p>
          <a:p>
            <a:pPr lvl="1"/>
            <a:r>
              <a:rPr lang="fr-FR" dirty="0" smtClean="0"/>
              <a:t>RAT </a:t>
            </a:r>
            <a:r>
              <a:rPr lang="fr-FR" dirty="0" err="1" smtClean="0"/>
              <a:t>NanoCore</a:t>
            </a:r>
            <a:endParaRPr lang="fr-FR" dirty="0" smtClean="0"/>
          </a:p>
          <a:p>
            <a:r>
              <a:rPr lang="fr-FR" dirty="0" smtClean="0"/>
              <a:t>Avantages</a:t>
            </a:r>
          </a:p>
          <a:p>
            <a:pPr lvl="1"/>
            <a:r>
              <a:rPr lang="fr-FR" dirty="0"/>
              <a:t>Facile à mettre en œuvre</a:t>
            </a:r>
          </a:p>
          <a:p>
            <a:pPr lvl="1"/>
            <a:r>
              <a:rPr lang="fr-FR" dirty="0" smtClean="0"/>
              <a:t>Ne laisse pas de trace sur le disque</a:t>
            </a:r>
          </a:p>
        </p:txBody>
      </p:sp>
    </p:spTree>
    <p:extLst>
      <p:ext uri="{BB962C8B-B14F-4D97-AF65-F5344CB8AC3E}">
        <p14:creationId xmlns:p14="http://schemas.microsoft.com/office/powerpoint/2010/main" val="405187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: Etape 1</a:t>
            </a:r>
            <a:endParaRPr lang="fr-FR" dirty="0"/>
          </a:p>
        </p:txBody>
      </p:sp>
      <p:sp>
        <p:nvSpPr>
          <p:cNvPr id="5" name="Cylindre 4"/>
          <p:cNvSpPr/>
          <p:nvPr/>
        </p:nvSpPr>
        <p:spPr>
          <a:xfrm>
            <a:off x="5022376" y="4913194"/>
            <a:ext cx="2210937" cy="15285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158853" y="6441743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Système de fichier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018663" y="5540991"/>
            <a:ext cx="1078172" cy="5732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Legit.exe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484311" y="2433849"/>
            <a:ext cx="1545492" cy="12373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Processus malveillant</a:t>
            </a:r>
            <a:endParaRPr lang="fr-FR" dirty="0"/>
          </a:p>
        </p:txBody>
      </p:sp>
      <p:cxnSp>
        <p:nvCxnSpPr>
          <p:cNvPr id="19" name="Connecteur en angle 18"/>
          <p:cNvCxnSpPr>
            <a:stCxn id="8" idx="3"/>
            <a:endCxn id="7" idx="0"/>
          </p:cNvCxnSpPr>
          <p:nvPr/>
        </p:nvCxnSpPr>
        <p:spPr>
          <a:xfrm>
            <a:off x="3029803" y="3052548"/>
            <a:ext cx="3527946" cy="248844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189862" y="2140507"/>
            <a:ext cx="1937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Lancement du processus légitime en suspend</a:t>
            </a:r>
            <a:endParaRPr lang="fr-FR" dirty="0"/>
          </a:p>
        </p:txBody>
      </p:sp>
      <p:sp>
        <p:nvSpPr>
          <p:cNvPr id="28" name="Rectangle à coins arrondis 27"/>
          <p:cNvSpPr/>
          <p:nvPr/>
        </p:nvSpPr>
        <p:spPr>
          <a:xfrm>
            <a:off x="8352429" y="2433849"/>
            <a:ext cx="1801504" cy="1237397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Processus Légitime (en pause)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0" name="Connecteur en angle 29"/>
          <p:cNvCxnSpPr>
            <a:stCxn id="7" idx="3"/>
            <a:endCxn id="28" idx="2"/>
          </p:cNvCxnSpPr>
          <p:nvPr/>
        </p:nvCxnSpPr>
        <p:spPr>
          <a:xfrm flipV="1">
            <a:off x="7096835" y="3671246"/>
            <a:ext cx="2156346" cy="215634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9253181" y="4302982"/>
            <a:ext cx="1937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Exécutable mappé en mémoire par le système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8284190" y="1933315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Legit.exe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21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: Etape 2</a:t>
            </a:r>
            <a:endParaRPr lang="fr-FR" dirty="0"/>
          </a:p>
        </p:txBody>
      </p:sp>
      <p:sp>
        <p:nvSpPr>
          <p:cNvPr id="5" name="Cylindre 4"/>
          <p:cNvSpPr/>
          <p:nvPr/>
        </p:nvSpPr>
        <p:spPr>
          <a:xfrm>
            <a:off x="5022376" y="4913194"/>
            <a:ext cx="2210937" cy="15285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158853" y="6441743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Système de fichier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018663" y="5540991"/>
            <a:ext cx="1078172" cy="5732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Legit.exe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484311" y="2433849"/>
            <a:ext cx="1545492" cy="124194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Processus malveillant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8352429" y="2433849"/>
            <a:ext cx="1801504" cy="1237397"/>
          </a:xfrm>
          <a:prstGeom prst="round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Processus Légitime (en pause)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9" name="Connecteur en angle 18"/>
          <p:cNvCxnSpPr>
            <a:stCxn id="8" idx="3"/>
            <a:endCxn id="10" idx="1"/>
          </p:cNvCxnSpPr>
          <p:nvPr/>
        </p:nvCxnSpPr>
        <p:spPr>
          <a:xfrm flipV="1">
            <a:off x="3029803" y="3052548"/>
            <a:ext cx="5322626" cy="22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534467" y="3154485"/>
            <a:ext cx="256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Libérer la mémoire du processus</a:t>
            </a:r>
            <a:endParaRPr lang="fr-FR" dirty="0"/>
          </a:p>
        </p:txBody>
      </p:sp>
      <p:cxnSp>
        <p:nvCxnSpPr>
          <p:cNvPr id="12" name="Connecteur en angle 11"/>
          <p:cNvCxnSpPr>
            <a:stCxn id="10" idx="2"/>
            <a:endCxn id="7" idx="3"/>
          </p:cNvCxnSpPr>
          <p:nvPr/>
        </p:nvCxnSpPr>
        <p:spPr>
          <a:xfrm rot="5400000">
            <a:off x="7096834" y="3671247"/>
            <a:ext cx="2156348" cy="215634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9253181" y="4302982"/>
            <a:ext cx="193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Référence Legit.exe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8284190" y="2066793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Legit.exe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63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: Etape 3</a:t>
            </a:r>
            <a:endParaRPr lang="fr-FR" dirty="0"/>
          </a:p>
        </p:txBody>
      </p:sp>
      <p:sp>
        <p:nvSpPr>
          <p:cNvPr id="5" name="Cylindre 4"/>
          <p:cNvSpPr/>
          <p:nvPr/>
        </p:nvSpPr>
        <p:spPr>
          <a:xfrm>
            <a:off x="5022376" y="4913194"/>
            <a:ext cx="2210937" cy="15285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158853" y="6441743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Système de fichier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018663" y="5540991"/>
            <a:ext cx="1078172" cy="5732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Legit.exe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484311" y="2433849"/>
            <a:ext cx="1545492" cy="124194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Processus malveillant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8352429" y="2433849"/>
            <a:ext cx="1801504" cy="12373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Processus vide (en pause)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9" name="Connecteur en angle 18"/>
          <p:cNvCxnSpPr>
            <a:stCxn id="8" idx="3"/>
            <a:endCxn id="10" idx="1"/>
          </p:cNvCxnSpPr>
          <p:nvPr/>
        </p:nvCxnSpPr>
        <p:spPr>
          <a:xfrm flipV="1">
            <a:off x="3029803" y="3052548"/>
            <a:ext cx="5322626" cy="22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534467" y="3154485"/>
            <a:ext cx="256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Mapper l’exécutable malveillant à la place de l’ancien</a:t>
            </a:r>
            <a:endParaRPr lang="fr-FR" dirty="0"/>
          </a:p>
        </p:txBody>
      </p:sp>
      <p:cxnSp>
        <p:nvCxnSpPr>
          <p:cNvPr id="4" name="Connecteur en angle 3"/>
          <p:cNvCxnSpPr>
            <a:stCxn id="10" idx="2"/>
            <a:endCxn id="7" idx="3"/>
          </p:cNvCxnSpPr>
          <p:nvPr/>
        </p:nvCxnSpPr>
        <p:spPr>
          <a:xfrm rot="5400000">
            <a:off x="7096834" y="3671247"/>
            <a:ext cx="2156348" cy="215634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253181" y="4302982"/>
            <a:ext cx="193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Référence toujours Legit.exe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8284190" y="2062243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Legit.exe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2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: Etape 4</a:t>
            </a:r>
            <a:endParaRPr lang="fr-FR" dirty="0"/>
          </a:p>
        </p:txBody>
      </p:sp>
      <p:sp>
        <p:nvSpPr>
          <p:cNvPr id="5" name="Cylindre 4"/>
          <p:cNvSpPr/>
          <p:nvPr/>
        </p:nvSpPr>
        <p:spPr>
          <a:xfrm>
            <a:off x="5022376" y="4913194"/>
            <a:ext cx="2210937" cy="15285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158853" y="6441743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Système de fichier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018663" y="5540991"/>
            <a:ext cx="1078172" cy="5732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Legit.exe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484311" y="2433849"/>
            <a:ext cx="1545492" cy="124194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Processus malveillant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8352429" y="2433849"/>
            <a:ext cx="1801504" cy="1237397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Processus malveillant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9" name="Connecteur en angle 18"/>
          <p:cNvCxnSpPr>
            <a:stCxn id="8" idx="3"/>
            <a:endCxn id="10" idx="1"/>
          </p:cNvCxnSpPr>
          <p:nvPr/>
        </p:nvCxnSpPr>
        <p:spPr>
          <a:xfrm flipV="1">
            <a:off x="3029803" y="3052548"/>
            <a:ext cx="5322626" cy="22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534467" y="3154485"/>
            <a:ext cx="256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Continuer l’exécution</a:t>
            </a:r>
            <a:endParaRPr lang="fr-FR" dirty="0"/>
          </a:p>
        </p:txBody>
      </p:sp>
      <p:cxnSp>
        <p:nvCxnSpPr>
          <p:cNvPr id="4" name="Connecteur en angle 3"/>
          <p:cNvCxnSpPr>
            <a:stCxn id="10" idx="2"/>
            <a:endCxn id="7" idx="3"/>
          </p:cNvCxnSpPr>
          <p:nvPr/>
        </p:nvCxnSpPr>
        <p:spPr>
          <a:xfrm rot="5400000">
            <a:off x="7096834" y="3671247"/>
            <a:ext cx="2156348" cy="215634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253181" y="4302982"/>
            <a:ext cx="193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Référence toujours Legit.exe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8284190" y="2062243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Legit.exe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1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</a:t>
            </a:r>
            <a:r>
              <a:rPr lang="fr-FR" dirty="0"/>
              <a:t>W</a:t>
            </a:r>
            <a:r>
              <a:rPr lang="fr-FR" dirty="0" smtClean="0"/>
              <a:t>indows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91320" y="2438399"/>
            <a:ext cx="10018713" cy="1669576"/>
          </a:xfrm>
        </p:spPr>
        <p:txBody>
          <a:bodyPr/>
          <a:lstStyle/>
          <a:p>
            <a:r>
              <a:rPr lang="fr-FR" dirty="0" smtClean="0"/>
              <a:t>Sous </a:t>
            </a:r>
            <a:r>
              <a:rPr lang="fr-FR" dirty="0"/>
              <a:t>W</a:t>
            </a:r>
            <a:r>
              <a:rPr lang="fr-FR" dirty="0" smtClean="0"/>
              <a:t>indows tout est objet Processus, Thread, Fenêtre </a:t>
            </a:r>
            <a:r>
              <a:rPr lang="fr-FR" dirty="0" err="1" smtClean="0"/>
              <a:t>etc</a:t>
            </a:r>
            <a:r>
              <a:rPr lang="fr-FR" dirty="0" smtClean="0"/>
              <a:t> …</a:t>
            </a:r>
          </a:p>
          <a:p>
            <a:r>
              <a:rPr lang="fr-FR" dirty="0" smtClean="0"/>
              <a:t>Une application manipule un objet via un HANDLE qui lui est associé</a:t>
            </a:r>
          </a:p>
          <a:p>
            <a:endParaRPr lang="fr-FR" dirty="0"/>
          </a:p>
        </p:txBody>
      </p:sp>
      <p:pic>
        <p:nvPicPr>
          <p:cNvPr id="1026" name="Picture 2" descr="Résultat de recherche d'images pour &quot;Windows handle objec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87" y="3858262"/>
            <a:ext cx="6166577" cy="213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5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29101"/>
          </a:xfrm>
        </p:spPr>
        <p:txBody>
          <a:bodyPr/>
          <a:lstStyle/>
          <a:p>
            <a:r>
              <a:rPr lang="fr-FR" dirty="0" smtClean="0"/>
              <a:t>Créer un processus en suspend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8490" t="24352" r="10377" b="40555"/>
          <a:stretch/>
        </p:blipFill>
        <p:spPr>
          <a:xfrm>
            <a:off x="1621629" y="1514901"/>
            <a:ext cx="9744075" cy="36099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80214" y="3426374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= CREATE_SUSPENDED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680214" y="5215313"/>
            <a:ext cx="2917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Rappel sur les paramètres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_</a:t>
            </a:r>
            <a:r>
              <a:rPr lang="fr-FR" dirty="0" err="1" smtClean="0"/>
              <a:t>opt</a:t>
            </a:r>
            <a:r>
              <a:rPr lang="fr-FR" dirty="0" smtClean="0"/>
              <a:t>_ : optionnel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_in_ : entrée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_out_ : sortie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P* : pointeur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029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Parallaxe</Template>
  <TotalTime>579</TotalTime>
  <Words>594</Words>
  <Application>Microsoft Office PowerPoint</Application>
  <PresentationFormat>Grand écran</PresentationFormat>
  <Paragraphs>131</Paragraphs>
  <Slides>24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Corbel</vt:lpstr>
      <vt:lpstr>Parallaxe</vt:lpstr>
      <vt:lpstr>Process Hollowing</vt:lpstr>
      <vt:lpstr>Table des matières</vt:lpstr>
      <vt:lpstr>Introduction</vt:lpstr>
      <vt:lpstr>Concept : Etape 1</vt:lpstr>
      <vt:lpstr>Concept : Etape 2</vt:lpstr>
      <vt:lpstr>Concept : Etape 3</vt:lpstr>
      <vt:lpstr>Concept : Etape 4</vt:lpstr>
      <vt:lpstr>Concept Windows</vt:lpstr>
      <vt:lpstr>Créer un processus en suspend</vt:lpstr>
      <vt:lpstr>Structure PROCESS_INFORMATION</vt:lpstr>
      <vt:lpstr>CREATE_SUSPENDED</vt:lpstr>
      <vt:lpstr>PEB : Process Environment Block</vt:lpstr>
      <vt:lpstr>PEB : Process Environment Block</vt:lpstr>
      <vt:lpstr>Libérer la mémoire du processus</vt:lpstr>
      <vt:lpstr>PE Format</vt:lpstr>
      <vt:lpstr>Reprendre l’exécution</vt:lpstr>
      <vt:lpstr>Résumé</vt:lpstr>
      <vt:lpstr>Volatility</vt:lpstr>
      <vt:lpstr>PEB &amp; VAD</vt:lpstr>
      <vt:lpstr>malfind</vt:lpstr>
      <vt:lpstr>Problème désassemblage ?</vt:lpstr>
      <vt:lpstr>Patch ImageBase</vt:lpstr>
      <vt:lpstr>Présentation PowerPoint</vt:lpstr>
      <vt:lpstr>Références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Hollowing</dc:title>
  <dc:creator>Thomas</dc:creator>
  <cp:lastModifiedBy>Thomas</cp:lastModifiedBy>
  <cp:revision>45</cp:revision>
  <dcterms:created xsi:type="dcterms:W3CDTF">2017-08-18T16:02:21Z</dcterms:created>
  <dcterms:modified xsi:type="dcterms:W3CDTF">2017-09-12T08:35:53Z</dcterms:modified>
</cp:coreProperties>
</file>